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5" r:id="rId19"/>
    <p:sldId id="272" r:id="rId20"/>
    <p:sldId id="273" r:id="rId21"/>
    <p:sldId id="304" r:id="rId22"/>
    <p:sldId id="305" r:id="rId23"/>
    <p:sldId id="306" r:id="rId24"/>
    <p:sldId id="276" r:id="rId25"/>
    <p:sldId id="299" r:id="rId26"/>
    <p:sldId id="300" r:id="rId27"/>
    <p:sldId id="301" r:id="rId28"/>
    <p:sldId id="307" r:id="rId29"/>
    <p:sldId id="308" r:id="rId30"/>
    <p:sldId id="311" r:id="rId31"/>
    <p:sldId id="313" r:id="rId32"/>
    <p:sldId id="315" r:id="rId33"/>
    <p:sldId id="316" r:id="rId34"/>
    <p:sldId id="317" r:id="rId35"/>
    <p:sldId id="303" r:id="rId36"/>
    <p:sldId id="310" r:id="rId37"/>
    <p:sldId id="320" r:id="rId38"/>
    <p:sldId id="321" r:id="rId39"/>
    <p:sldId id="312" r:id="rId40"/>
    <p:sldId id="314" r:id="rId41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715"/>
  </p:normalViewPr>
  <p:slideViewPr>
    <p:cSldViewPr snapToGrid="0">
      <p:cViewPr varScale="1">
        <p:scale>
          <a:sx n="125" d="100"/>
          <a:sy n="125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9BE98-51E4-1142-9D9C-3418D5CEBB75}" type="datetimeFigureOut">
              <a:rPr lang="en-IL" smtClean="0"/>
              <a:t>24/04/2023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32EB8-B90A-0747-99D9-EAF0426C33F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92869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b17539a683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b17539a683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b17539a683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b17539a683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b17539a683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b17539a683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b17539a683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b17539a683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b17539a683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b17539a683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b17539a683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b17539a683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b17539a683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b17539a683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b17539a683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b17539a683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b17539a683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b17539a683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b17539a683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b17539a683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F020B-7E42-AFDC-DD17-CF4D59E97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3137B9-0A6A-E135-C1EB-433224D55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1A402-FD85-1F80-FD86-96EE9238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B8B0-9BBF-084F-B35F-03D3E319E82C}" type="datetimeFigureOut">
              <a:rPr lang="en-IL" smtClean="0"/>
              <a:t>24/04/2023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4F678-E586-927D-97F5-390F15E2B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C7D69-DF5A-B658-F043-CE8496C56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F5ABC-F6BD-4249-8B7E-358194BBFA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43995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B79E-94D3-838A-FA53-B34C006C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9576E9-FE1C-17BE-2C9F-CBF4656651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180AB-069D-6E35-1DEF-4E00B71A5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B8B0-9BBF-084F-B35F-03D3E319E82C}" type="datetimeFigureOut">
              <a:rPr lang="en-IL" smtClean="0"/>
              <a:t>24/04/2023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08E44-69A1-CEB1-CFF5-73A9ED079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9EB6F-267D-FF70-BEF5-18B5D31A1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F5ABC-F6BD-4249-8B7E-358194BBFA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0131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BA3AF5-4132-1F27-D35B-BC6728F857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5C894-C0EC-D905-5156-EE1666B2D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29585-BB31-0C58-2186-708EB96D8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B8B0-9BBF-084F-B35F-03D3E319E82C}" type="datetimeFigureOut">
              <a:rPr lang="en-IL" smtClean="0"/>
              <a:t>24/04/2023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81315-4AC9-72BC-2826-4C5EB0F75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A5BAC-C114-D5C7-240A-6173A7824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F5ABC-F6BD-4249-8B7E-358194BBFA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77127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5431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1E8B9-2E3B-D4D6-E072-09CA741CA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8BA7C-AFC9-3AC7-F510-2BB1D5F98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DD022-D69C-E37E-4B26-65E8B2DA6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B8B0-9BBF-084F-B35F-03D3E319E82C}" type="datetimeFigureOut">
              <a:rPr lang="en-IL" smtClean="0"/>
              <a:t>24/04/2023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02CD6-0B1B-54BE-0652-2324347E6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5C64F-A085-72F2-570C-F15D87D9F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F5ABC-F6BD-4249-8B7E-358194BBFA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9897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75D52-ABC5-BD18-3606-1BB49EDB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37D7B-491F-233F-559E-7F6622812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EB252-F4FB-B283-6AF7-98D8133E4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B8B0-9BBF-084F-B35F-03D3E319E82C}" type="datetimeFigureOut">
              <a:rPr lang="en-IL" smtClean="0"/>
              <a:t>24/04/2023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C5029-52A1-610D-3C1C-94DA037C6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628B4-4433-B2BC-A194-1B579D3A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F5ABC-F6BD-4249-8B7E-358194BBFA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1794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91C8E-5400-0050-9192-7088286A0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886FD-D8B5-B4AB-0327-0632E0634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3B0A07-3D6E-3CFC-F7C7-BB6C2E0ED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B9125-C748-1132-FE83-F42689956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B8B0-9BBF-084F-B35F-03D3E319E82C}" type="datetimeFigureOut">
              <a:rPr lang="en-IL" smtClean="0"/>
              <a:t>24/04/2023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A01AD-FABE-A846-553D-0074208C6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37280-F32A-F51E-3684-65DAA2867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F5ABC-F6BD-4249-8B7E-358194BBFA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1243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F0A88-8C02-F461-8872-E42562E00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44508-26BD-F388-09B7-91BD5B8E2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207F0-6020-1832-0095-731BD8F10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8ACDB0-0D31-E93B-2927-F83A0DC081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5414D-4CBB-1EF1-6D6F-DBED1C437C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51DD5-7B49-75CE-6D83-69FF9FEEE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B8B0-9BBF-084F-B35F-03D3E319E82C}" type="datetimeFigureOut">
              <a:rPr lang="en-IL" smtClean="0"/>
              <a:t>24/04/2023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59426A-F590-B97D-F6D4-E3081191C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80F6FC-306E-AD92-C46F-4F70393F6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F5ABC-F6BD-4249-8B7E-358194BBFA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03505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C9B0-D34B-42C3-E5F0-17EABA44D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CE9B2A-4F5E-3214-C8CE-8B6B1F6D6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B8B0-9BBF-084F-B35F-03D3E319E82C}" type="datetimeFigureOut">
              <a:rPr lang="en-IL" smtClean="0"/>
              <a:t>24/04/2023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4048-1219-C70F-0D3C-570F97D3D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1BC3BC-7A06-FF5F-A72E-01274F7D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F5ABC-F6BD-4249-8B7E-358194BBFA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65532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F68007-C028-B8D3-2C00-74FE3CF6C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B8B0-9BBF-084F-B35F-03D3E319E82C}" type="datetimeFigureOut">
              <a:rPr lang="en-IL" smtClean="0"/>
              <a:t>24/04/2023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93F5A1-B2BD-5292-D5FC-83AB538D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C54BC-E79D-A036-FFAA-800B0FB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F5ABC-F6BD-4249-8B7E-358194BBFA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28786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89F69-E3B7-4800-6BC8-89E7D1D0A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246D4-044D-690D-6E93-E9938260D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DF214-0A1B-F628-BA9C-AF8E6244A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12C6E-39DF-318E-F105-058AD891E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B8B0-9BBF-084F-B35F-03D3E319E82C}" type="datetimeFigureOut">
              <a:rPr lang="en-IL" smtClean="0"/>
              <a:t>24/04/2023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C0FF12-F15F-7B9C-56BD-A87054209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5F55A-AA0C-A67B-D76C-C25843949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F5ABC-F6BD-4249-8B7E-358194BBFA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21299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E6046-6F98-4BBA-D831-BC9FD47F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CCEBFB-4DF4-BAE3-CC64-A4F9D80EF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9D42A0-E63D-4A40-1E1C-206BC38955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8703F-1A3D-91A1-E010-FAED9A4D6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B8B0-9BBF-084F-B35F-03D3E319E82C}" type="datetimeFigureOut">
              <a:rPr lang="en-IL" smtClean="0"/>
              <a:t>24/04/2023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57124-67DF-1F58-5C29-70177ED17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1AB1AE-0B0F-0B6E-BAB7-9B665DD62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F5ABC-F6BD-4249-8B7E-358194BBFA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51101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0FB267-04D9-F69F-FA2D-443762CE1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83D94-7B85-5945-6450-C139515ED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1879-C101-BAD5-1D87-E4897EB232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CB8B0-9BBF-084F-B35F-03D3E319E82C}" type="datetimeFigureOut">
              <a:rPr lang="en-IL" smtClean="0"/>
              <a:t>24/04/2023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A83F9-E02C-014E-052D-3762493744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EEF43-2A18-8C84-1041-35547A737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F5ABC-F6BD-4249-8B7E-358194BBFA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25682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Donahue%2C+J" TargetMode="External"/><Relationship Id="rId2" Type="http://schemas.openxmlformats.org/officeDocument/2006/relationships/hyperlink" Target="https://arxiv.org/search/cs?searchtype=author&amp;query=Brock%2C+A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hyperlink" Target="https://arxiv.org/search/cs?searchtype=author&amp;query=Simonyan%2C+K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37F21-BF0D-FB6A-46FB-0FD6DAEDD1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L" dirty="0"/>
              <a:t>Week 7: Adversarial Models or Integral Probability Measures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A399A-D5E6-540C-DF9A-BB66A2D169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730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B8D6B-A148-1D76-0690-DB444574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Generative Adversarial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4E656-BB70-B911-D37D-D411AA0C2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Let’s forget the last issue for now</a:t>
            </a:r>
          </a:p>
          <a:p>
            <a:r>
              <a:rPr lang="en-IL" dirty="0"/>
              <a:t>Assume we are given a set of sample x</a:t>
            </a:r>
            <a:r>
              <a:rPr lang="en-IL" baseline="-25000" dirty="0"/>
              <a:t>1</a:t>
            </a:r>
            <a:r>
              <a:rPr lang="en-IL" dirty="0"/>
              <a:t>,x</a:t>
            </a:r>
            <a:r>
              <a:rPr lang="en-IL" baseline="-25000" dirty="0"/>
              <a:t>2</a:t>
            </a:r>
            <a:r>
              <a:rPr lang="en-IL" dirty="0"/>
              <a:t>…x</a:t>
            </a:r>
            <a:r>
              <a:rPr lang="en-IL" baseline="-25000" dirty="0"/>
              <a:t>N </a:t>
            </a:r>
            <a:r>
              <a:rPr lang="en-IL" dirty="0"/>
              <a:t>from P</a:t>
            </a:r>
            <a:endParaRPr lang="en-IL" baseline="-25000" dirty="0"/>
          </a:p>
          <a:p>
            <a:r>
              <a:rPr lang="en-IL" dirty="0"/>
              <a:t>We also have a generator function G, mapping noise to samples Q</a:t>
            </a:r>
          </a:p>
          <a:p>
            <a:r>
              <a:rPr lang="en-US" dirty="0"/>
              <a:t>E</a:t>
            </a:r>
            <a:r>
              <a:rPr lang="en-IL" dirty="0"/>
              <a:t>.g. if we sample noise vectors z</a:t>
            </a:r>
            <a:r>
              <a:rPr lang="en-IL" baseline="-25000" dirty="0"/>
              <a:t>1</a:t>
            </a:r>
            <a:r>
              <a:rPr lang="en-IL" dirty="0"/>
              <a:t>,z</a:t>
            </a:r>
            <a:r>
              <a:rPr lang="en-IL" baseline="-25000" dirty="0"/>
              <a:t>2</a:t>
            </a:r>
            <a:r>
              <a:rPr lang="en-IL" dirty="0"/>
              <a:t>..z</a:t>
            </a:r>
            <a:r>
              <a:rPr lang="en-IL" baseline="-25000" dirty="0"/>
              <a:t>N</a:t>
            </a:r>
            <a:r>
              <a:rPr lang="en-IL" dirty="0"/>
              <a:t> -&gt; G(z</a:t>
            </a:r>
            <a:r>
              <a:rPr lang="en-IL" baseline="-25000" dirty="0"/>
              <a:t>1</a:t>
            </a:r>
            <a:r>
              <a:rPr lang="en-IL" dirty="0"/>
              <a:t>),G(z</a:t>
            </a:r>
            <a:r>
              <a:rPr lang="en-IL" baseline="-25000" dirty="0"/>
              <a:t>2</a:t>
            </a:r>
            <a:r>
              <a:rPr lang="en-IL" dirty="0"/>
              <a:t>)..G(z</a:t>
            </a:r>
            <a:r>
              <a:rPr lang="en-IL" baseline="-25000" dirty="0"/>
              <a:t>N</a:t>
            </a:r>
            <a:r>
              <a:rPr lang="en-IL" dirty="0"/>
              <a:t>)</a:t>
            </a:r>
          </a:p>
          <a:p>
            <a:r>
              <a:rPr lang="en-IL" dirty="0"/>
              <a:t>How similar are is the distribution of generated and true samples?</a:t>
            </a:r>
          </a:p>
        </p:txBody>
      </p:sp>
    </p:spTree>
    <p:extLst>
      <p:ext uri="{BB962C8B-B14F-4D97-AF65-F5344CB8AC3E}">
        <p14:creationId xmlns:p14="http://schemas.microsoft.com/office/powerpoint/2010/main" val="1115308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0C3CA-FCF5-495E-86C2-5A51CE12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Measuring Generative Models 2-Sample 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1A459-5C88-C06F-1208-C8E3A30D3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Idea: measure distance between generated distribution Q(=G(z)) and true distribution P using the 2 sample statistic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AFA7F38-A534-FEF2-E8E8-6D8B0F315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3111500"/>
            <a:ext cx="312420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94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0C60-A5D5-8191-8598-AD2695F2F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Standard GAN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15C6-1565-1D46-9B0B-4F3D7340B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In the standard GAN loss, the IPM is given by: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The function f is called the discriminator</a:t>
            </a:r>
          </a:p>
          <a:p>
            <a:r>
              <a:rPr lang="en-IL" dirty="0"/>
              <a:t>Should have high value for real samples, low value for generated</a:t>
            </a:r>
          </a:p>
          <a:p>
            <a:r>
              <a:rPr lang="en-IL" dirty="0"/>
              <a:t>Lower value of IPM -&gt; harder it is to distringuish generated from real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EDF7BCD-9BDE-E20D-CCBA-501090929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160" y="2589530"/>
            <a:ext cx="457200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948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7AD0F-849B-6708-AFB6-F46EB5E84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GAN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2980C-8F2D-AE66-8247-BD463BDDA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Now that we can measure the distance between P and G(Z)</a:t>
            </a:r>
          </a:p>
          <a:p>
            <a:r>
              <a:rPr lang="en-IL" dirty="0"/>
              <a:t>Can we use this to improve G?</a:t>
            </a:r>
          </a:p>
          <a:p>
            <a:r>
              <a:rPr lang="en-IL" dirty="0"/>
              <a:t>Can we find a function G such that distribution G(Z) identical to P?</a:t>
            </a:r>
          </a:p>
          <a:p>
            <a:r>
              <a:rPr lang="en-IL" dirty="0"/>
              <a:t>Optimize G to minimize the IPM!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D85F5BD-6107-3750-FAFA-D7ED5864E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4192270"/>
            <a:ext cx="60833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324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1BF3-46F1-CF9E-6732-E328ACC6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Adversarial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19F31-85A6-CAB2-3721-BB97EB267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This type of training is called adversarial</a:t>
            </a:r>
          </a:p>
          <a:p>
            <a:r>
              <a:rPr lang="en-IL" dirty="0"/>
              <a:t>f is trained to maximally discriminate against G</a:t>
            </a:r>
          </a:p>
          <a:p>
            <a:r>
              <a:rPr lang="en-IL" dirty="0"/>
              <a:t>G is trained to maximally fool f – make it hard to distinguish</a:t>
            </a:r>
          </a:p>
        </p:txBody>
      </p:sp>
      <p:pic>
        <p:nvPicPr>
          <p:cNvPr id="7170" name="Picture 2" descr="DSPods: Data Science Podcasts | Adversarial Learning">
            <a:extLst>
              <a:ext uri="{FF2B5EF4-FFF2-40B4-BE49-F238E27FC236}">
                <a16:creationId xmlns:a16="http://schemas.microsoft.com/office/drawing/2014/main" id="{D8B170EE-A33C-F289-2546-D96F478B8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780" y="3645681"/>
            <a:ext cx="3792220" cy="284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F3E7389-A29B-004D-62AA-BE0D670F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58030"/>
            <a:ext cx="60833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905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E1562-6BFA-56EE-3B74-1D50B6415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GAN Training for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AA8EF-66EE-5F32-EEE4-431094611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Generator network – maps noise vector to images</a:t>
            </a:r>
          </a:p>
          <a:p>
            <a:r>
              <a:rPr lang="en-IL" dirty="0"/>
              <a:t>Discriminator network – maps image to number</a:t>
            </a:r>
          </a:p>
          <a:p>
            <a:pPr lvl="1"/>
            <a:r>
              <a:rPr lang="en-IL" dirty="0"/>
              <a:t>High for real, low ffor generated</a:t>
            </a:r>
          </a:p>
        </p:txBody>
      </p:sp>
      <p:pic>
        <p:nvPicPr>
          <p:cNvPr id="8194" name="Picture 2" descr="GitHub - hunnurjirao/DCGAN: Generation of Fake images">
            <a:extLst>
              <a:ext uri="{FF2B5EF4-FFF2-40B4-BE49-F238E27FC236}">
                <a16:creationId xmlns:a16="http://schemas.microsoft.com/office/drawing/2014/main" id="{B4D213DF-151B-B7A2-07AA-9F9F9EF9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240" y="3565327"/>
            <a:ext cx="7122160" cy="314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165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C90AB-2D09-D10D-B09B-0758B02A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</a:t>
            </a:r>
            <a:r>
              <a:rPr lang="en-US" dirty="0"/>
              <a:t>a</a:t>
            </a:r>
            <a:r>
              <a:rPr lang="en-IL" dirty="0"/>
              <a:t>mpling Using GAN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FE9B1-EF65-C3F3-8D1A-022127FE7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Sampling is very easy</a:t>
            </a:r>
          </a:p>
          <a:p>
            <a:r>
              <a:rPr lang="en-IL" dirty="0"/>
              <a:t>Sample random noise vector from Gaussian distribution</a:t>
            </a:r>
          </a:p>
          <a:p>
            <a:r>
              <a:rPr lang="en-IL" dirty="0"/>
              <a:t>Map to image using generator G</a:t>
            </a:r>
          </a:p>
        </p:txBody>
      </p:sp>
      <p:pic>
        <p:nvPicPr>
          <p:cNvPr id="9218" name="Picture 2" descr="Fake faces generated by different GAN models (a) DCGAN, (b) StarGAN,... |  Download Scientific Diagram">
            <a:extLst>
              <a:ext uri="{FF2B5EF4-FFF2-40B4-BE49-F238E27FC236}">
                <a16:creationId xmlns:a16="http://schemas.microsoft.com/office/drawing/2014/main" id="{758AEB25-8CA3-12D5-C04F-CF2A54E1A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3528992"/>
            <a:ext cx="8006080" cy="324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684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F87B-F68D-E007-EBE7-F28169562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The Optimal Solution to GAN = JS-Divergence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04CB5-AB8D-A743-13D5-C4AC41EC3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GAN loss is:</a:t>
            </a:r>
            <a:endParaRPr lang="he-IL" dirty="0"/>
          </a:p>
          <a:p>
            <a:endParaRPr lang="he-IL" dirty="0"/>
          </a:p>
          <a:p>
            <a:r>
              <a:rPr lang="en-IL" dirty="0"/>
              <a:t>Solving for the optimal f at every x, we obtain:</a:t>
            </a:r>
          </a:p>
          <a:p>
            <a:endParaRPr lang="en-IL" dirty="0"/>
          </a:p>
          <a:p>
            <a:r>
              <a:rPr lang="en-IL" dirty="0"/>
              <a:t>Subtituing back:  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The JS divergence is given by: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22643DA-57E8-6577-F7AA-C06DB2B7C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580" y="2440940"/>
            <a:ext cx="65786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534F8BF0-7CB8-735F-E2A1-62417C695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070" y="3305810"/>
            <a:ext cx="21717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81F5F5CD-415D-AC71-DB8D-8B091E5EB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4563687"/>
            <a:ext cx="9949180" cy="45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966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C0E9B-2583-49D5-E823-49F1F44D6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The Optimal Solution to GAN = JS-Divergence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5F174-BEAA-C89C-7560-B3585659A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 JS-divergence is given by:</a:t>
            </a:r>
          </a:p>
          <a:p>
            <a:endParaRPr lang="en-IL" dirty="0"/>
          </a:p>
          <a:p>
            <a:r>
              <a:rPr lang="en-IL" dirty="0"/>
              <a:t>Our expression for the GAN loss: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Can simply be written as: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3A345C-DABF-9DB7-2456-A2464C6DF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710" y="2339340"/>
            <a:ext cx="4610100" cy="50800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65B8643-AFAC-8237-6947-A70099130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40" y="3558426"/>
            <a:ext cx="9949180" cy="45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7A5095AD-1AC8-FFFD-50F0-F65B853A1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80" y="5081270"/>
            <a:ext cx="52070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093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B0E16-C505-4589-0015-681838F36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IL" dirty="0"/>
              <a:t>-GAN: IPM Lower Bound the f-Divergence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77017-DEF7-4F33-3699-AC8D8E1A0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It was shown that for divergence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Is lower bounded by the IPM: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Where f* is the Fenchel conjugate of f (don’t worry what this means)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B2974-5822-40A8-B24D-2549A218B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890" y="2364740"/>
            <a:ext cx="4991100" cy="1028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6BC5C-8BD9-D432-CA23-F0E31A42A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20" y="3983831"/>
            <a:ext cx="7772400" cy="63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65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4ECC-B9C2-A83B-AF1E-D9C1D1736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Models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7E117-4AEC-201B-EC09-4C831C5B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All models so far used maximum likelihood estimation</a:t>
            </a:r>
          </a:p>
          <a:p>
            <a:r>
              <a:rPr lang="en-IL" dirty="0"/>
              <a:t>Two main directions:</a:t>
            </a:r>
          </a:p>
          <a:p>
            <a:r>
              <a:rPr lang="en-IL" dirty="0"/>
              <a:t>Precise likelihood estimation:</a:t>
            </a:r>
          </a:p>
          <a:p>
            <a:pPr lvl="1"/>
            <a:r>
              <a:rPr lang="en-IL" dirty="0"/>
              <a:t>AR and flow-models</a:t>
            </a:r>
          </a:p>
          <a:p>
            <a:pPr lvl="1"/>
            <a:r>
              <a:rPr lang="en-IL" dirty="0"/>
              <a:t>Fewer approximations but worse scaling behaviour</a:t>
            </a:r>
          </a:p>
          <a:p>
            <a:r>
              <a:rPr lang="en-IL" dirty="0"/>
              <a:t>Approximate likelihood estimation:</a:t>
            </a:r>
          </a:p>
          <a:p>
            <a:pPr lvl="1"/>
            <a:r>
              <a:rPr lang="en-IL" dirty="0"/>
              <a:t>VI and diffusion models</a:t>
            </a:r>
          </a:p>
          <a:p>
            <a:pPr marL="457200" lvl="1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488268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7C9AF-3136-2392-2B90-55DB9F70F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Example of f-GANs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32CF0-8848-4727-BA8A-D9C56C503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Here are the GAN equivalent of some famous divergences</a:t>
            </a:r>
          </a:p>
          <a:p>
            <a:pPr lvl="1"/>
            <a:r>
              <a:rPr lang="en-IL" dirty="0"/>
              <a:t>Standard GAN is also one of them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CFEEC9-6D95-D7C1-7BB1-0A7EE8B2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35121"/>
            <a:ext cx="5704251" cy="18027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19BC22-C457-CC64-0CE4-6C5A99A47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640" y="4135121"/>
            <a:ext cx="4906014" cy="1802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49BA32-9E82-6DDD-A796-D267D4178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0" y="2789658"/>
            <a:ext cx="7772400" cy="63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16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Probability Distance Measures</a:t>
            </a:r>
            <a:endParaRPr/>
          </a:p>
        </p:txBody>
      </p:sp>
      <p:sp>
        <p:nvSpPr>
          <p:cNvPr id="586" name="Google Shape;586;p5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587" name="Google Shape;58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801" y="1536634"/>
            <a:ext cx="6591967" cy="2539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000" y="4114400"/>
            <a:ext cx="7417181" cy="2539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Different distance measures on toy example</a:t>
            </a:r>
            <a:endParaRPr/>
          </a:p>
        </p:txBody>
      </p:sp>
      <p:sp>
        <p:nvSpPr>
          <p:cNvPr id="594" name="Google Shape;594;p5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595" name="Google Shape;59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2587934"/>
            <a:ext cx="6670635" cy="36179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58"/>
          <p:cNvCxnSpPr/>
          <p:nvPr/>
        </p:nvCxnSpPr>
        <p:spPr>
          <a:xfrm rot="10800000">
            <a:off x="9240567" y="3490500"/>
            <a:ext cx="24000" cy="14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7" name="Google Shape;597;p58"/>
          <p:cNvCxnSpPr/>
          <p:nvPr/>
        </p:nvCxnSpPr>
        <p:spPr>
          <a:xfrm rot="10800000" flipH="1">
            <a:off x="9288600" y="3658567"/>
            <a:ext cx="1022800" cy="13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98" name="Google Shape;59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2034" y="3786234"/>
            <a:ext cx="234532" cy="2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20967" y="4274067"/>
            <a:ext cx="214988" cy="2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Different distance measures on toy example (2)</a:t>
            </a:r>
            <a:endParaRPr/>
          </a:p>
        </p:txBody>
      </p:sp>
      <p:sp>
        <p:nvSpPr>
          <p:cNvPr id="605" name="Google Shape;605;p5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cxnSp>
        <p:nvCxnSpPr>
          <p:cNvPr id="606" name="Google Shape;606;p59"/>
          <p:cNvCxnSpPr/>
          <p:nvPr/>
        </p:nvCxnSpPr>
        <p:spPr>
          <a:xfrm rot="10800000">
            <a:off x="9240567" y="3490500"/>
            <a:ext cx="24000" cy="14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7" name="Google Shape;607;p59"/>
          <p:cNvCxnSpPr/>
          <p:nvPr/>
        </p:nvCxnSpPr>
        <p:spPr>
          <a:xfrm rot="10800000" flipH="1">
            <a:off x="9288600" y="3658567"/>
            <a:ext cx="1022800" cy="13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08" name="Google Shape;60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2034" y="3786234"/>
            <a:ext cx="234532" cy="2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0967" y="4274067"/>
            <a:ext cx="214988" cy="2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000" y="1724334"/>
            <a:ext cx="11271931" cy="4416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CE8A5-28CE-7ADE-FD8A-CF3D4CD7E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What Does All This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90E2B-B08B-FAD5-4041-171FAAED4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 short story – GANs diverge</a:t>
            </a:r>
          </a:p>
          <a:p>
            <a:endParaRPr lang="en-IL" dirty="0"/>
          </a:p>
          <a:p>
            <a:r>
              <a:rPr lang="en-IL" dirty="0"/>
              <a:t>If P=Q, then no f can distinguish between them</a:t>
            </a:r>
          </a:p>
          <a:p>
            <a:r>
              <a:rPr lang="en-IL" dirty="0"/>
              <a:t>But this only happens at infinity</a:t>
            </a:r>
          </a:p>
          <a:p>
            <a:r>
              <a:rPr lang="en-IL" dirty="0"/>
              <a:t>For all case where P!=Q:</a:t>
            </a:r>
          </a:p>
          <a:p>
            <a:pPr lvl="1"/>
            <a:r>
              <a:rPr lang="en-IL" dirty="0"/>
              <a:t>Choose f(x)=1 for all samples for P (which are finite)</a:t>
            </a:r>
          </a:p>
          <a:p>
            <a:pPr lvl="1"/>
            <a:r>
              <a:rPr lang="en-IL" dirty="0"/>
              <a:t>Choose f(x)=0 for all other samples</a:t>
            </a:r>
          </a:p>
          <a:p>
            <a:r>
              <a:rPr lang="en-IL" dirty="0"/>
              <a:t>The above loss will have constant values for many f, gradient 0</a:t>
            </a:r>
          </a:p>
          <a:p>
            <a:endParaRPr lang="en-IL" dirty="0"/>
          </a:p>
          <a:p>
            <a:endParaRPr lang="en-I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1294EFF-14FD-CB01-1C13-44EC8807C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2465070"/>
            <a:ext cx="60833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798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Other Divergences</a:t>
            </a:r>
            <a:endParaRPr dirty="0"/>
          </a:p>
        </p:txBody>
      </p:sp>
      <p:sp>
        <p:nvSpPr>
          <p:cNvPr id="586" name="Google Shape;586;p5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587" name="Google Shape;58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801" y="1536634"/>
            <a:ext cx="6591967" cy="2539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7"/>
          <p:cNvPicPr preferRelativeResize="0"/>
          <p:nvPr/>
        </p:nvPicPr>
        <p:blipFill rotWithShape="1">
          <a:blip r:embed="rId4">
            <a:alphaModFix/>
          </a:blip>
          <a:srcRect b="35961"/>
          <a:stretch/>
        </p:blipFill>
        <p:spPr>
          <a:xfrm>
            <a:off x="1178000" y="4114401"/>
            <a:ext cx="7417181" cy="16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Different divergences on toy example</a:t>
            </a:r>
            <a:endParaRPr dirty="0"/>
          </a:p>
        </p:txBody>
      </p:sp>
      <p:sp>
        <p:nvSpPr>
          <p:cNvPr id="594" name="Google Shape;594;p5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595" name="Google Shape;595;p58"/>
          <p:cNvPicPr preferRelativeResize="0"/>
          <p:nvPr/>
        </p:nvPicPr>
        <p:blipFill rotWithShape="1">
          <a:blip r:embed="rId3">
            <a:alphaModFix/>
          </a:blip>
          <a:srcRect t="17771"/>
          <a:stretch/>
        </p:blipFill>
        <p:spPr>
          <a:xfrm>
            <a:off x="514531" y="2298723"/>
            <a:ext cx="6670635" cy="29750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58"/>
          <p:cNvCxnSpPr/>
          <p:nvPr/>
        </p:nvCxnSpPr>
        <p:spPr>
          <a:xfrm rot="10800000">
            <a:off x="9240567" y="3490500"/>
            <a:ext cx="24000" cy="14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7" name="Google Shape;597;p58"/>
          <p:cNvCxnSpPr/>
          <p:nvPr/>
        </p:nvCxnSpPr>
        <p:spPr>
          <a:xfrm rot="10800000" flipH="1">
            <a:off x="9288600" y="3658567"/>
            <a:ext cx="1022800" cy="13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98" name="Google Shape;59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2034" y="3786234"/>
            <a:ext cx="234532" cy="2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20967" y="4274067"/>
            <a:ext cx="214988" cy="2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Different distance measures on toy example (2)</a:t>
            </a:r>
            <a:endParaRPr dirty="0"/>
          </a:p>
        </p:txBody>
      </p:sp>
      <p:sp>
        <p:nvSpPr>
          <p:cNvPr id="605" name="Google Shape;605;p5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cxnSp>
        <p:nvCxnSpPr>
          <p:cNvPr id="606" name="Google Shape;606;p59"/>
          <p:cNvCxnSpPr/>
          <p:nvPr/>
        </p:nvCxnSpPr>
        <p:spPr>
          <a:xfrm rot="10800000">
            <a:off x="9240567" y="3490500"/>
            <a:ext cx="24000" cy="14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7" name="Google Shape;607;p59"/>
          <p:cNvCxnSpPr/>
          <p:nvPr/>
        </p:nvCxnSpPr>
        <p:spPr>
          <a:xfrm rot="10800000" flipH="1">
            <a:off x="9288600" y="3658567"/>
            <a:ext cx="1022800" cy="13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08" name="Google Shape;60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2034" y="3786234"/>
            <a:ext cx="234532" cy="2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0967" y="4274067"/>
            <a:ext cx="214988" cy="2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9"/>
          <p:cNvPicPr preferRelativeResize="0"/>
          <p:nvPr/>
        </p:nvPicPr>
        <p:blipFill rotWithShape="1">
          <a:blip r:embed="rId5">
            <a:alphaModFix/>
          </a:blip>
          <a:srcRect l="50394"/>
          <a:stretch/>
        </p:blipFill>
        <p:spPr>
          <a:xfrm>
            <a:off x="3206502" y="1823500"/>
            <a:ext cx="5591531" cy="4416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B0E16-C505-4589-0015-681838F36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We Need a More Expressive Measure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77017-DEF7-4F33-3699-AC8D8E1A0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 above shows that exisiting diverences are not expressive enough</a:t>
            </a:r>
          </a:p>
          <a:p>
            <a:r>
              <a:rPr lang="en-IL" dirty="0"/>
              <a:t>They fail when Q and P have different supports</a:t>
            </a:r>
          </a:p>
          <a:p>
            <a:r>
              <a:rPr lang="en-IL" dirty="0"/>
              <a:t>They do not vary smoothly</a:t>
            </a:r>
          </a:p>
          <a:p>
            <a:r>
              <a:rPr lang="en-IL" dirty="0"/>
              <a:t>Need better ideas!</a:t>
            </a:r>
          </a:p>
        </p:txBody>
      </p:sp>
    </p:spTree>
    <p:extLst>
      <p:ext uri="{BB962C8B-B14F-4D97-AF65-F5344CB8AC3E}">
        <p14:creationId xmlns:p14="http://schemas.microsoft.com/office/powerpoint/2010/main" val="1071370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B0E16-C505-4589-0015-681838F36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Enforce Smoothly Varying Function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77017-DEF7-4F33-3699-AC8D8E1A0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 key idea: enforce the discriminator function is smooth</a:t>
            </a:r>
          </a:p>
          <a:p>
            <a:r>
              <a:rPr lang="en-IL" dirty="0"/>
              <a:t>This way it will provide gradient at all points</a:t>
            </a:r>
          </a:p>
          <a:p>
            <a:r>
              <a:rPr lang="en-IL" dirty="0"/>
              <a:t>Mathematically: Lipschitzness is a measure of smoothness</a:t>
            </a:r>
          </a:p>
          <a:p>
            <a:endParaRPr lang="en-IL" dirty="0"/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030E7-C580-71A6-333B-0EA03F831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580" y="3526790"/>
            <a:ext cx="5308600" cy="80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948960-A6B0-4BCC-78D0-00F0DD845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120" y="4493500"/>
            <a:ext cx="3723640" cy="222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0AD93-6FD6-2C16-7023-78E3F823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This Week: Model without Point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7F614-9B54-BDBA-CC88-0739C7660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This week – consider a next type of model</a:t>
            </a:r>
          </a:p>
          <a:p>
            <a:r>
              <a:rPr lang="en-IL" dirty="0"/>
              <a:t>Will not require implicit likelihood estimation</a:t>
            </a:r>
          </a:p>
          <a:p>
            <a:r>
              <a:rPr lang="en-IL" dirty="0"/>
              <a:t>Potentially allow for more expressive models </a:t>
            </a:r>
          </a:p>
        </p:txBody>
      </p:sp>
    </p:spTree>
    <p:extLst>
      <p:ext uri="{BB962C8B-B14F-4D97-AF65-F5344CB8AC3E}">
        <p14:creationId xmlns:p14="http://schemas.microsoft.com/office/powerpoint/2010/main" val="3212462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D97B9-C859-D6A9-F862-2F17357F6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Back to the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BA3B2-3995-FAE4-D7AC-CF096B8AC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 W-1 distance provides a smooth gradient</a:t>
            </a:r>
          </a:p>
        </p:txBody>
      </p:sp>
      <p:pic>
        <p:nvPicPr>
          <p:cNvPr id="4" name="Google Shape;610;p59">
            <a:extLst>
              <a:ext uri="{FF2B5EF4-FFF2-40B4-BE49-F238E27FC236}">
                <a16:creationId xmlns:a16="http://schemas.microsoft.com/office/drawing/2014/main" id="{99FD78E3-3A01-115A-2760-4634FDE514A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49945"/>
          <a:stretch/>
        </p:blipFill>
        <p:spPr>
          <a:xfrm>
            <a:off x="1264920" y="2864312"/>
            <a:ext cx="4231640" cy="3312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oogle Shape;596;p58">
            <a:extLst>
              <a:ext uri="{FF2B5EF4-FFF2-40B4-BE49-F238E27FC236}">
                <a16:creationId xmlns:a16="http://schemas.microsoft.com/office/drawing/2014/main" id="{AD4F878C-F95F-295A-BF70-2312A18AC41D}"/>
              </a:ext>
            </a:extLst>
          </p:cNvPr>
          <p:cNvCxnSpPr>
            <a:cxnSpLocks/>
          </p:cNvCxnSpPr>
          <p:nvPr/>
        </p:nvCxnSpPr>
        <p:spPr>
          <a:xfrm rot="10800000">
            <a:off x="8150567" y="4001294"/>
            <a:ext cx="18000" cy="109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597;p58">
            <a:extLst>
              <a:ext uri="{FF2B5EF4-FFF2-40B4-BE49-F238E27FC236}">
                <a16:creationId xmlns:a16="http://schemas.microsoft.com/office/drawing/2014/main" id="{D952B499-380B-C86D-2D1C-EB6EB84EDDB3}"/>
              </a:ext>
            </a:extLst>
          </p:cNvPr>
          <p:cNvCxnSpPr>
            <a:cxnSpLocks/>
          </p:cNvCxnSpPr>
          <p:nvPr/>
        </p:nvCxnSpPr>
        <p:spPr>
          <a:xfrm rot="10800000" flipH="1">
            <a:off x="8186592" y="4127344"/>
            <a:ext cx="767100" cy="98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Google Shape;598;p58">
            <a:extLst>
              <a:ext uri="{FF2B5EF4-FFF2-40B4-BE49-F238E27FC236}">
                <a16:creationId xmlns:a16="http://schemas.microsoft.com/office/drawing/2014/main" id="{8A6CF34C-BA43-0CCD-ED24-8F4A7290A5F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667" y="4223094"/>
            <a:ext cx="175899" cy="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99;p58">
            <a:extLst>
              <a:ext uri="{FF2B5EF4-FFF2-40B4-BE49-F238E27FC236}">
                <a16:creationId xmlns:a16="http://schemas.microsoft.com/office/drawing/2014/main" id="{C4E6A17E-C95D-2982-8664-6C2A9A674BF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5867" y="4588969"/>
            <a:ext cx="161241" cy="184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7896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How to enforce Lipschitz-1 function f</a:t>
            </a:r>
            <a:endParaRPr dirty="0"/>
          </a:p>
        </p:txBody>
      </p:sp>
      <p:sp>
        <p:nvSpPr>
          <p:cNvPr id="644" name="Google Shape;644;p6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WGAN: weight clipping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WGAN-GP:</a:t>
            </a:r>
            <a:endParaRPr/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Mescheder et al.:</a:t>
            </a:r>
            <a:endParaRPr/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  Zhang et al.: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pic>
        <p:nvPicPr>
          <p:cNvPr id="645" name="Google Shape;64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967" y="1611567"/>
            <a:ext cx="2167933" cy="5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300" y="2180467"/>
            <a:ext cx="5003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5433" y="3429000"/>
            <a:ext cx="51308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6300" y="4648867"/>
            <a:ext cx="72136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Spectral Normalization</a:t>
            </a:r>
            <a:endParaRPr/>
          </a:p>
        </p:txBody>
      </p:sp>
      <p:sp>
        <p:nvSpPr>
          <p:cNvPr id="654" name="Google Shape;654;p6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Ensure that every layer in the network is Lip-1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Fast method for speeding up eigenvalue computation based on power method</a:t>
            </a:r>
            <a:endParaRPr/>
          </a:p>
        </p:txBody>
      </p:sp>
      <p:pic>
        <p:nvPicPr>
          <p:cNvPr id="655" name="Google Shape;65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300" y="2768600"/>
            <a:ext cx="5994400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0100" y="4524567"/>
            <a:ext cx="373380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The Wasserstein GAN</a:t>
            </a:r>
            <a:endParaRPr/>
          </a:p>
        </p:txBody>
      </p:sp>
      <p:sp>
        <p:nvSpPr>
          <p:cNvPr id="623" name="Google Shape;623;p6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/>
              <a:t>Finally this can be seen as an adversarial task:</a:t>
            </a:r>
            <a:endParaRPr/>
          </a:p>
        </p:txBody>
      </p:sp>
      <p:pic>
        <p:nvPicPr>
          <p:cNvPr id="624" name="Google Shape;62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600" y="3309867"/>
            <a:ext cx="8120336" cy="2781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WGAN algorithm</a:t>
            </a:r>
            <a:endParaRPr/>
          </a:p>
        </p:txBody>
      </p:sp>
      <p:sp>
        <p:nvSpPr>
          <p:cNvPr id="630" name="Google Shape;630;p6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631" name="Google Shape;63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068" y="1488501"/>
            <a:ext cx="9116641" cy="5321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89E4-CD77-8BBB-6C67-40BF0C8F7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Optimal Transport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A48C9-4ADF-C229-C299-AB7C608A3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The L1-IPM is the dual of the Wasserstein distance</a:t>
            </a:r>
          </a:p>
          <a:p>
            <a:r>
              <a:rPr lang="en-IL" dirty="0"/>
              <a:t>The Wasserstein distance provides optimal matching between samples</a:t>
            </a:r>
          </a:p>
          <a:p>
            <a:r>
              <a:rPr lang="en-US" dirty="0"/>
              <a:t>I</a:t>
            </a:r>
            <a:r>
              <a:rPr lang="en-IL" dirty="0"/>
              <a:t>n 1-D is is called the Earth Mover’s Distance</a:t>
            </a:r>
          </a:p>
        </p:txBody>
      </p:sp>
      <p:pic>
        <p:nvPicPr>
          <p:cNvPr id="13314" name="Picture 2" descr="Introduction to Optimal Transport | by Liuba | Analytics Vidhya | Medium">
            <a:extLst>
              <a:ext uri="{FF2B5EF4-FFF2-40B4-BE49-F238E27FC236}">
                <a16:creationId xmlns:a16="http://schemas.microsoft.com/office/drawing/2014/main" id="{B8625E8E-19B0-D02A-B473-B1D341EC5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3313366"/>
            <a:ext cx="8981440" cy="338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679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3DD74-A26B-8942-80EA-5FA1A098C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>
              <a:lnSpc>
                <a:spcPct val="100000"/>
              </a:lnSpc>
              <a:buClr>
                <a:schemeClr val="dk1"/>
              </a:buClr>
            </a:pPr>
            <a:r>
              <a:rPr lang="en-US" dirty="0" err="1"/>
              <a:t>BigGAN</a:t>
            </a:r>
            <a:endParaRPr lang="en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C9775-4546-6A42-A670-A74E491A49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b="1" dirty="0"/>
              <a:t>Large Scale GAN Training for High Fidelity Natural Image Synthesis</a:t>
            </a:r>
          </a:p>
          <a:p>
            <a:pPr marL="152396" indent="0">
              <a:buNone/>
            </a:pPr>
            <a:r>
              <a:rPr lang="en-US" dirty="0">
                <a:hlinkClick r:id="rId2"/>
              </a:rPr>
              <a:t>Andrew Brock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Jeff Donahue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Karen Simonyan</a:t>
            </a:r>
            <a:r>
              <a:rPr lang="en-US" dirty="0"/>
              <a:t> - DeepMind</a:t>
            </a:r>
            <a:endParaRPr lang="en-IL" dirty="0"/>
          </a:p>
          <a:p>
            <a:pPr>
              <a:lnSpc>
                <a:spcPct val="115000"/>
              </a:lnSpc>
              <a:buClr>
                <a:schemeClr val="dk2"/>
              </a:buClr>
              <a:buFont typeface="Arial"/>
              <a:buChar char="●"/>
            </a:pPr>
            <a:r>
              <a:rPr lang="en-IL" dirty="0"/>
              <a:t>Objective: GAN image generation at the ImageNet scale </a:t>
            </a:r>
          </a:p>
          <a:p>
            <a:r>
              <a:rPr lang="en-IL" dirty="0"/>
              <a:t>A tour-de-force of GAN tricks – not one idea</a:t>
            </a:r>
          </a:p>
          <a:p>
            <a:pPr>
              <a:lnSpc>
                <a:spcPct val="115000"/>
              </a:lnSpc>
              <a:buClr>
                <a:schemeClr val="dk2"/>
              </a:buClr>
              <a:buFont typeface="Arial"/>
              <a:buChar char="●"/>
            </a:pP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83B079-8A7C-C54C-99C5-83C3F03F8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506" y="3609646"/>
            <a:ext cx="9453967" cy="248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78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DE007-EC8B-AC4C-9065-6A4682CAE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Visual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EE8CA-9801-8C43-AFFA-679600389F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844AC-42AF-2142-B8B5-7B0F8F130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6089"/>
            <a:ext cx="12192000" cy="357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95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C54A2-650E-DA4F-93B6-86D1A4088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StyleGAN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8B9D0-CDCF-9540-96D5-30A91F5AF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b="1" dirty="0"/>
              <a:t>A Style-Based Generator Architecture for Generative Adversarial Networks</a:t>
            </a:r>
            <a:br>
              <a:rPr lang="en-US" dirty="0"/>
            </a:br>
            <a:r>
              <a:rPr lang="en-US" dirty="0" err="1"/>
              <a:t>Tero</a:t>
            </a:r>
            <a:r>
              <a:rPr lang="en-US" dirty="0"/>
              <a:t> </a:t>
            </a:r>
            <a:r>
              <a:rPr lang="en-US" dirty="0" err="1"/>
              <a:t>Karras</a:t>
            </a:r>
            <a:r>
              <a:rPr lang="en-US" dirty="0"/>
              <a:t>, </a:t>
            </a:r>
            <a:r>
              <a:rPr lang="en-US" dirty="0" err="1"/>
              <a:t>Samuli</a:t>
            </a:r>
            <a:r>
              <a:rPr lang="en-US" dirty="0"/>
              <a:t> Laine, Timo Aila  - NVIDIA</a:t>
            </a:r>
            <a:endParaRPr lang="en-IL" dirty="0"/>
          </a:p>
          <a:p>
            <a:r>
              <a:rPr lang="en-IL" dirty="0"/>
              <a:t>Objective: model the distribution of a </a:t>
            </a:r>
            <a:r>
              <a:rPr lang="en-IL" b="1" dirty="0"/>
              <a:t>single</a:t>
            </a:r>
            <a:r>
              <a:rPr lang="en-IL" dirty="0"/>
              <a:t> class</a:t>
            </a:r>
          </a:p>
          <a:p>
            <a:r>
              <a:rPr lang="en-IL" dirty="0"/>
              <a:t>Main idea: inject </a:t>
            </a:r>
            <a:r>
              <a:rPr lang="en-IL" i="1" dirty="0"/>
              <a:t>style</a:t>
            </a:r>
            <a:r>
              <a:rPr lang="en-IL" dirty="0"/>
              <a:t> code at every level of the generator</a:t>
            </a:r>
          </a:p>
        </p:txBody>
      </p:sp>
      <p:pic>
        <p:nvPicPr>
          <p:cNvPr id="2052" name="Picture 4" descr="Teaser image">
            <a:extLst>
              <a:ext uri="{FF2B5EF4-FFF2-40B4-BE49-F238E27FC236}">
                <a16:creationId xmlns:a16="http://schemas.microsoft.com/office/drawing/2014/main" id="{08ADF069-EB7E-B442-826B-6D24315C7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058" y="3509590"/>
            <a:ext cx="5374037" cy="322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125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B778-2CC6-754F-B079-2686270AF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63926-7ACE-154F-B40C-433BB036B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4120237" cy="4555200"/>
          </a:xfrm>
        </p:spPr>
        <p:txBody>
          <a:bodyPr/>
          <a:lstStyle/>
          <a:p>
            <a:r>
              <a:rPr lang="en-IL" dirty="0"/>
              <a:t>Noise to per-layer style code</a:t>
            </a:r>
          </a:p>
          <a:p>
            <a:r>
              <a:rPr lang="en-IL" dirty="0"/>
              <a:t>Contrast with single code in DCGAN</a:t>
            </a:r>
          </a:p>
          <a:p>
            <a:r>
              <a:rPr lang="en-IL" dirty="0"/>
              <a:t>Code injected via AdaIN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A240C-5D7C-3B47-9267-E17048489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0" y="0"/>
            <a:ext cx="796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37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0FF65-741B-D581-5F13-A534D6AD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Two-Sample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C44D9-7706-4B95-9DC5-9CE83CA74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19240" cy="4351338"/>
          </a:xfrm>
        </p:spPr>
        <p:txBody>
          <a:bodyPr/>
          <a:lstStyle/>
          <a:p>
            <a:r>
              <a:rPr lang="en-IL" dirty="0"/>
              <a:t>We are given N samples from two distributions p(x) and q(y)</a:t>
            </a:r>
          </a:p>
          <a:p>
            <a:r>
              <a:rPr lang="en-IL" dirty="0"/>
              <a:t>Several questions we can ask:</a:t>
            </a:r>
          </a:p>
          <a:p>
            <a:pPr lvl="1"/>
            <a:r>
              <a:rPr lang="en-IL" dirty="0"/>
              <a:t>Are the p and q distributions different? </a:t>
            </a:r>
          </a:p>
          <a:p>
            <a:pPr lvl="1"/>
            <a:r>
              <a:rPr lang="en-IL" dirty="0"/>
              <a:t>What is the distance between these distributions?</a:t>
            </a:r>
          </a:p>
          <a:p>
            <a:r>
              <a:rPr lang="en-IL" dirty="0"/>
              <a:t>Statistical test to answer the first question – “two sample test”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CD7A92-D230-773B-33B7-4C18C0DB3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025" y="1371600"/>
            <a:ext cx="4072775" cy="29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18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B8EE-94E4-1B46-80B1-FD4B18C6A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Effective Disentanglement Between Layers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CE4B4-8E98-B746-9B80-A12775080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Codes of different layers are responsible for different scales of attributes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93D777-10DE-244C-A452-E0E5AC1D6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642"/>
          <a:stretch/>
        </p:blipFill>
        <p:spPr>
          <a:xfrm>
            <a:off x="79277" y="2285782"/>
            <a:ext cx="6016724" cy="3933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2DD495-CF23-5E4E-B5B2-01B4169B9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52"/>
          <a:stretch/>
        </p:blipFill>
        <p:spPr>
          <a:xfrm>
            <a:off x="5997875" y="3429000"/>
            <a:ext cx="6016724" cy="29179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3B2976-2908-A544-AA4F-70D7D08E5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872"/>
          <a:stretch/>
        </p:blipFill>
        <p:spPr>
          <a:xfrm>
            <a:off x="5997875" y="2277600"/>
            <a:ext cx="6016724" cy="110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06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D167B-856C-1C76-A99E-84416297C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Probability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E81B8-5C90-17E9-177A-D98420229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 way to measure the difference between the distributions</a:t>
            </a:r>
          </a:p>
          <a:p>
            <a:r>
              <a:rPr lang="en-IL" dirty="0"/>
              <a:t>Does not have to be symmetric</a:t>
            </a:r>
          </a:p>
          <a:p>
            <a:r>
              <a:rPr lang="en-IL" dirty="0"/>
              <a:t>Several famous divergences: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E02D6-7524-5ED8-5EAC-B1AD34D9E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87600"/>
            <a:ext cx="49657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7E260D-50BF-D338-516F-8A92C2411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555" y="3688080"/>
            <a:ext cx="9232125" cy="287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17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673CE-4D8D-B589-39B6-FE7620C7F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Calculating Divergence Between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0879D-D2E4-57DF-62B9-0AD528889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How do we compute the divergence between two samples?</a:t>
            </a:r>
          </a:p>
          <a:p>
            <a:r>
              <a:rPr lang="en-IL" dirty="0"/>
              <a:t>Na</a:t>
            </a:r>
            <a:r>
              <a:rPr lang="en-US" dirty="0" err="1"/>
              <a:t>ï</a:t>
            </a:r>
            <a:r>
              <a:rPr lang="en-IL" dirty="0"/>
              <a:t>ve Idea: Estimate p and q, then compute divergence</a:t>
            </a:r>
          </a:p>
          <a:p>
            <a:r>
              <a:rPr lang="en-IL" dirty="0"/>
              <a:t>Very hard as estimation is something we wish to avoid</a:t>
            </a:r>
          </a:p>
        </p:txBody>
      </p:sp>
    </p:spTree>
    <p:extLst>
      <p:ext uri="{BB962C8B-B14F-4D97-AF65-F5344CB8AC3E}">
        <p14:creationId xmlns:p14="http://schemas.microsoft.com/office/powerpoint/2010/main" val="3502057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3D2B4-D9DA-EDD9-989B-347DE390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Integral Probability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CBD2-F856-851D-E15F-638F90196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Want to compute two sample distance without estimating p,q</a:t>
            </a:r>
          </a:p>
          <a:p>
            <a:r>
              <a:rPr lang="en-IL" dirty="0"/>
              <a:t>Idea - compute a function f(x) which maximizes: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0A3ADD-DF48-8B57-6BF9-99F040D3D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660" y="3131820"/>
            <a:ext cx="27178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8C70A-A4EC-202D-7F97-E6F24A65F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855" y="3779520"/>
            <a:ext cx="4259410" cy="28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53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DEF90-0E67-1483-0687-D16B329D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Such IPM Capture Near and Far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B05D7-EFFA-A0E6-513E-1AD9B6841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 difference is large when P,Q are different and small when near</a:t>
            </a:r>
          </a:p>
          <a:p>
            <a:endParaRPr lang="en-IL" dirty="0"/>
          </a:p>
          <a:p>
            <a:r>
              <a:rPr lang="en-IL" dirty="0"/>
              <a:t>Wonderful, so we have our two sample test!</a:t>
            </a:r>
          </a:p>
          <a:p>
            <a:endParaRPr lang="en-I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F5D5EAE-50B0-5EB4-E832-965B4C617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060" y="2342831"/>
            <a:ext cx="27178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E10B59-19F5-53C6-D1B3-E98D02FFE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545836"/>
            <a:ext cx="4638040" cy="3201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3100F9-3D6B-ABED-7803-02B28ED37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840" y="3531231"/>
            <a:ext cx="4541520" cy="319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53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77A2-97E6-5F97-4942-48B1D34B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No So Fast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CA7EF-627D-548E-EF56-D43E16ADC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What happens when f(x) is non-smooth?</a:t>
            </a:r>
          </a:p>
          <a:p>
            <a:r>
              <a:rPr lang="en-IL" dirty="0"/>
              <a:t>IPM can have arbitrarily small values – even for very different P,Q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DD6B1-D101-C624-6BC1-5B76E428C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70" y="3342640"/>
            <a:ext cx="4807579" cy="3290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9CC375-36EE-E0E6-AFC6-B36F7B45C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3342640"/>
            <a:ext cx="5038683" cy="351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36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4221</TotalTime>
  <Words>1053</Words>
  <Application>Microsoft Macintosh PowerPoint</Application>
  <PresentationFormat>Widescreen</PresentationFormat>
  <Paragraphs>155</Paragraphs>
  <Slides>40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Week 7: Adversarial Models or Integral Probability Measures</vt:lpstr>
      <vt:lpstr>Models so Far</vt:lpstr>
      <vt:lpstr>This Week: Model without Point Estimation</vt:lpstr>
      <vt:lpstr>Two-Sample Test</vt:lpstr>
      <vt:lpstr>Probability Divergence</vt:lpstr>
      <vt:lpstr>Calculating Divergence Between Samples</vt:lpstr>
      <vt:lpstr>Integral Probability Metrics</vt:lpstr>
      <vt:lpstr>Such IPM Capture Near and Far Samples</vt:lpstr>
      <vt:lpstr>No So Fast</vt:lpstr>
      <vt:lpstr>Generative Adversarial Models</vt:lpstr>
      <vt:lpstr>Measuring Generative Models 2-Sample Stats</vt:lpstr>
      <vt:lpstr>Standard GAN Loss</vt:lpstr>
      <vt:lpstr>GAN Training</vt:lpstr>
      <vt:lpstr>Adversarial Training</vt:lpstr>
      <vt:lpstr>GAN Training for Images</vt:lpstr>
      <vt:lpstr>Sampling Using GAN Models</vt:lpstr>
      <vt:lpstr>The Optimal Solution to GAN = JS-Divergence</vt:lpstr>
      <vt:lpstr>The Optimal Solution to GAN = JS-Divergence</vt:lpstr>
      <vt:lpstr>f-GAN: IPM Lower Bound the f-Divergence</vt:lpstr>
      <vt:lpstr>Example of f-GANs</vt:lpstr>
      <vt:lpstr>Probability Distance Measures</vt:lpstr>
      <vt:lpstr>Different distance measures on toy example</vt:lpstr>
      <vt:lpstr>Different distance measures on toy example (2)</vt:lpstr>
      <vt:lpstr>What Does All This Mean?</vt:lpstr>
      <vt:lpstr>Other Divergences</vt:lpstr>
      <vt:lpstr>Different divergences on toy example</vt:lpstr>
      <vt:lpstr>Different distance measures on toy example (2)</vt:lpstr>
      <vt:lpstr>We Need a More Expressive Measure</vt:lpstr>
      <vt:lpstr>Idea: Enforce Smoothly Varying Function</vt:lpstr>
      <vt:lpstr>Back to the Toy Example</vt:lpstr>
      <vt:lpstr>How to enforce Lipschitz-1 function f</vt:lpstr>
      <vt:lpstr>Spectral Normalization</vt:lpstr>
      <vt:lpstr>The Wasserstein GAN</vt:lpstr>
      <vt:lpstr>WGAN algorithm</vt:lpstr>
      <vt:lpstr>Optimal Transport</vt:lpstr>
      <vt:lpstr>BigGAN</vt:lpstr>
      <vt:lpstr>Visual Results</vt:lpstr>
      <vt:lpstr>StyleGAN</vt:lpstr>
      <vt:lpstr>Architecture</vt:lpstr>
      <vt:lpstr>Effective Disentanglement Between Layers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7: Adversarial Models or Integral Probability Measures</dc:title>
  <dc:creator>Yedid Hoshen</dc:creator>
  <cp:lastModifiedBy>Yedid Hoshen</cp:lastModifiedBy>
  <cp:revision>1</cp:revision>
  <dcterms:created xsi:type="dcterms:W3CDTF">2023-04-24T07:54:05Z</dcterms:created>
  <dcterms:modified xsi:type="dcterms:W3CDTF">2023-04-27T06:16:02Z</dcterms:modified>
</cp:coreProperties>
</file>